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image" Target="../media/image-3-26.png"/><Relationship Id="rId27" Type="http://schemas.openxmlformats.org/officeDocument/2006/relationships/image" Target="../media/image-3-27.png"/><Relationship Id="rId28" Type="http://schemas.openxmlformats.org/officeDocument/2006/relationships/image" Target="../media/image-3-28.png"/><Relationship Id="rId29" Type="http://schemas.openxmlformats.org/officeDocument/2006/relationships/image" Target="../media/image-3-29.png"/><Relationship Id="rId30" Type="http://schemas.openxmlformats.org/officeDocument/2006/relationships/image" Target="../media/image-3-30.png"/><Relationship Id="rId31" Type="http://schemas.openxmlformats.org/officeDocument/2006/relationships/image" Target="../media/image-3-31.png"/><Relationship Id="rId32" Type="http://schemas.openxmlformats.org/officeDocument/2006/relationships/image" Target="../media/image-3-32.png"/><Relationship Id="rId33" Type="http://schemas.openxmlformats.org/officeDocument/2006/relationships/image" Target="../media/image-3-33.png"/><Relationship Id="rId34" Type="http://schemas.openxmlformats.org/officeDocument/2006/relationships/image" Target="../media/image-3-34.png"/><Relationship Id="rId35" Type="http://schemas.openxmlformats.org/officeDocument/2006/relationships/image" Target="../media/image-3-35.png"/><Relationship Id="rId36" Type="http://schemas.openxmlformats.org/officeDocument/2006/relationships/image" Target="../media/image-3-36.png"/><Relationship Id="rId37" Type="http://schemas.openxmlformats.org/officeDocument/2006/relationships/image" Target="../media/image-3-37.png"/><Relationship Id="rId38" Type="http://schemas.openxmlformats.org/officeDocument/2006/relationships/image" Target="../media/image-3-38.png"/><Relationship Id="rId39" Type="http://schemas.openxmlformats.org/officeDocument/2006/relationships/image" Target="../media/image-3-39.png"/><Relationship Id="rId40" Type="http://schemas.openxmlformats.org/officeDocument/2006/relationships/image" Target="../media/image-3-40.png"/><Relationship Id="rId41" Type="http://schemas.openxmlformats.org/officeDocument/2006/relationships/image" Target="../media/image-3-41.png"/><Relationship Id="rId42" Type="http://schemas.openxmlformats.org/officeDocument/2006/relationships/image" Target="../media/image-3-42.png"/><Relationship Id="rId43" Type="http://schemas.openxmlformats.org/officeDocument/2006/relationships/image" Target="../media/image-3-43.png"/><Relationship Id="rId44" Type="http://schemas.openxmlformats.org/officeDocument/2006/relationships/image" Target="../media/image-3-44.png"/><Relationship Id="rId45" Type="http://schemas.openxmlformats.org/officeDocument/2006/relationships/image" Target="../media/image-3-45.png"/><Relationship Id="rId46" Type="http://schemas.openxmlformats.org/officeDocument/2006/relationships/image" Target="../media/image-3-46.png"/><Relationship Id="rId47" Type="http://schemas.openxmlformats.org/officeDocument/2006/relationships/image" Target="../media/image-3-47.png"/><Relationship Id="rId48" Type="http://schemas.openxmlformats.org/officeDocument/2006/relationships/image" Target="../media/image-3-48.png"/><Relationship Id="rId49" Type="http://schemas.openxmlformats.org/officeDocument/2006/relationships/image" Target="../media/image-3-49.png"/><Relationship Id="rId50" Type="http://schemas.openxmlformats.org/officeDocument/2006/relationships/image" Target="../media/image-3-50.png"/><Relationship Id="rId51" Type="http://schemas.openxmlformats.org/officeDocument/2006/relationships/image" Target="../media/image-3-51.png"/><Relationship Id="rId52" Type="http://schemas.openxmlformats.org/officeDocument/2006/relationships/image" Target="../media/image-3-52.png"/><Relationship Id="rId53" Type="http://schemas.openxmlformats.org/officeDocument/2006/relationships/image" Target="../media/image-3-53.png"/><Relationship Id="rId54" Type="http://schemas.openxmlformats.org/officeDocument/2006/relationships/image" Target="../media/image-3-54.png"/><Relationship Id="rId55" Type="http://schemas.openxmlformats.org/officeDocument/2006/relationships/image" Target="../media/image-3-55.png"/><Relationship Id="rId56" Type="http://schemas.openxmlformats.org/officeDocument/2006/relationships/image" Target="../media/image-3-56.png"/><Relationship Id="rId57" Type="http://schemas.openxmlformats.org/officeDocument/2006/relationships/image" Target="../media/image-3-57.png"/><Relationship Id="rId58" Type="http://schemas.openxmlformats.org/officeDocument/2006/relationships/image" Target="../media/image-3-58.png"/><Relationship Id="rId59" Type="http://schemas.openxmlformats.org/officeDocument/2006/relationships/image" Target="../media/image-3-59.png"/><Relationship Id="rId60" Type="http://schemas.openxmlformats.org/officeDocument/2006/relationships/image" Target="../media/image-3-60.png"/><Relationship Id="rId61" Type="http://schemas.openxmlformats.org/officeDocument/2006/relationships/image" Target="../media/image-3-61.png"/><Relationship Id="rId62" Type="http://schemas.openxmlformats.org/officeDocument/2006/relationships/image" Target="../media/image-3-62.png"/><Relationship Id="rId63" Type="http://schemas.openxmlformats.org/officeDocument/2006/relationships/image" Target="../media/image-3-63.png"/><Relationship Id="rId64" Type="http://schemas.openxmlformats.org/officeDocument/2006/relationships/image" Target="../media/image-3-64.png"/><Relationship Id="rId65" Type="http://schemas.openxmlformats.org/officeDocument/2006/relationships/image" Target="../media/image-3-65.png"/><Relationship Id="rId66" Type="http://schemas.openxmlformats.org/officeDocument/2006/relationships/image" Target="../media/image-3-66.png"/><Relationship Id="rId67" Type="http://schemas.openxmlformats.org/officeDocument/2006/relationships/image" Target="../media/image-3-67.png"/><Relationship Id="rId68" Type="http://schemas.openxmlformats.org/officeDocument/2006/relationships/image" Target="../media/image-3-68.png"/><Relationship Id="rId69" Type="http://schemas.openxmlformats.org/officeDocument/2006/relationships/image" Target="../media/image-3-69.png"/><Relationship Id="rId70" Type="http://schemas.openxmlformats.org/officeDocument/2006/relationships/image" Target="../media/image-3-70.png"/><Relationship Id="rId71" Type="http://schemas.openxmlformats.org/officeDocument/2006/relationships/image" Target="../media/image-3-71.png"/><Relationship Id="rId72" Type="http://schemas.openxmlformats.org/officeDocument/2006/relationships/image" Target="../media/image-3-72.png"/><Relationship Id="rId73" Type="http://schemas.openxmlformats.org/officeDocument/2006/relationships/image" Target="../media/image-3-73.png"/><Relationship Id="rId74" Type="http://schemas.openxmlformats.org/officeDocument/2006/relationships/image" Target="../media/image-3-74.png"/><Relationship Id="rId75" Type="http://schemas.openxmlformats.org/officeDocument/2006/relationships/image" Target="../media/image-3-75.png"/><Relationship Id="rId76" Type="http://schemas.openxmlformats.org/officeDocument/2006/relationships/image" Target="../media/image-3-76.png"/><Relationship Id="rId77" Type="http://schemas.openxmlformats.org/officeDocument/2006/relationships/image" Target="../media/image-3-77.png"/><Relationship Id="rId78" Type="http://schemas.openxmlformats.org/officeDocument/2006/relationships/image" Target="../media/image-3-78.png"/><Relationship Id="rId79" Type="http://schemas.openxmlformats.org/officeDocument/2006/relationships/image" Target="../media/image-3-79.png"/><Relationship Id="rId80" Type="http://schemas.openxmlformats.org/officeDocument/2006/relationships/image" Target="../media/image-3-80.png"/><Relationship Id="rId81" Type="http://schemas.openxmlformats.org/officeDocument/2006/relationships/image" Target="../media/image-3-81.png"/><Relationship Id="rId82" Type="http://schemas.openxmlformats.org/officeDocument/2006/relationships/image" Target="../media/image-3-82.png"/><Relationship Id="rId83" Type="http://schemas.openxmlformats.org/officeDocument/2006/relationships/image" Target="../media/image-3-83.png"/><Relationship Id="rId84" Type="http://schemas.openxmlformats.org/officeDocument/2006/relationships/image" Target="../media/image-3-84.png"/><Relationship Id="rId85" Type="http://schemas.openxmlformats.org/officeDocument/2006/relationships/image" Target="../media/image-3-85.png"/><Relationship Id="rId86" Type="http://schemas.openxmlformats.org/officeDocument/2006/relationships/image" Target="../media/image-3-86.png"/><Relationship Id="rId87" Type="http://schemas.openxmlformats.org/officeDocument/2006/relationships/image" Target="../media/image-3-87.png"/><Relationship Id="rId88" Type="http://schemas.openxmlformats.org/officeDocument/2006/relationships/image" Target="../media/image-3-88.png"/><Relationship Id="rId89" Type="http://schemas.openxmlformats.org/officeDocument/2006/relationships/image" Target="../media/image-3-89.png"/><Relationship Id="rId90" Type="http://schemas.openxmlformats.org/officeDocument/2006/relationships/image" Target="../media/image-3-90.png"/><Relationship Id="rId91" Type="http://schemas.openxmlformats.org/officeDocument/2006/relationships/image" Target="../media/image-3-91.png"/><Relationship Id="rId92" Type="http://schemas.openxmlformats.org/officeDocument/2006/relationships/image" Target="../media/image-3-92.png"/><Relationship Id="rId93" Type="http://schemas.openxmlformats.org/officeDocument/2006/relationships/image" Target="../media/image-3-93.png"/><Relationship Id="rId94" Type="http://schemas.openxmlformats.org/officeDocument/2006/relationships/image" Target="../media/image-3-94.png"/><Relationship Id="rId95" Type="http://schemas.openxmlformats.org/officeDocument/2006/relationships/image" Target="../media/image-3-95.png"/><Relationship Id="rId96" Type="http://schemas.openxmlformats.org/officeDocument/2006/relationships/image" Target="../media/image-3-96.png"/><Relationship Id="rId97" Type="http://schemas.openxmlformats.org/officeDocument/2006/relationships/image" Target="../media/image-3-97.png"/><Relationship Id="rId98" Type="http://schemas.openxmlformats.org/officeDocument/2006/relationships/image" Target="../media/image-3-98.png"/><Relationship Id="rId99" Type="http://schemas.openxmlformats.org/officeDocument/2006/relationships/image" Target="../media/image-3-99.png"/><Relationship Id="rId100" Type="http://schemas.openxmlformats.org/officeDocument/2006/relationships/image" Target="../media/image-3-100.png"/><Relationship Id="rId101" Type="http://schemas.openxmlformats.org/officeDocument/2006/relationships/image" Target="../media/image-3-101.png"/><Relationship Id="rId102" Type="http://schemas.openxmlformats.org/officeDocument/2006/relationships/image" Target="../media/image-3-102.png"/><Relationship Id="rId103" Type="http://schemas.openxmlformats.org/officeDocument/2006/relationships/image" Target="../media/image-3-103.png"/><Relationship Id="rId104" Type="http://schemas.openxmlformats.org/officeDocument/2006/relationships/image" Target="../media/image-3-104.png"/><Relationship Id="rId105" Type="http://schemas.openxmlformats.org/officeDocument/2006/relationships/image" Target="../media/image-3-105.png"/><Relationship Id="rId106" Type="http://schemas.openxmlformats.org/officeDocument/2006/relationships/image" Target="../media/image-3-106.png"/><Relationship Id="rId107" Type="http://schemas.openxmlformats.org/officeDocument/2006/relationships/image" Target="../media/image-3-107.png"/><Relationship Id="rId108" Type="http://schemas.openxmlformats.org/officeDocument/2006/relationships/image" Target="../media/image-3-108.png"/><Relationship Id="rId109" Type="http://schemas.openxmlformats.org/officeDocument/2006/relationships/image" Target="../media/image-3-109.png"/><Relationship Id="rId110" Type="http://schemas.openxmlformats.org/officeDocument/2006/relationships/image" Target="../media/image-3-110.png"/><Relationship Id="rId111" Type="http://schemas.openxmlformats.org/officeDocument/2006/relationships/image" Target="../media/image-3-111.png"/><Relationship Id="rId112" Type="http://schemas.openxmlformats.org/officeDocument/2006/relationships/image" Target="../media/image-3-112.png"/><Relationship Id="rId113" Type="http://schemas.openxmlformats.org/officeDocument/2006/relationships/image" Target="../media/image-3-113.png"/><Relationship Id="rId114" Type="http://schemas.openxmlformats.org/officeDocument/2006/relationships/image" Target="../media/image-3-114.png"/><Relationship Id="rId115" Type="http://schemas.openxmlformats.org/officeDocument/2006/relationships/image" Target="../media/image-3-115.png"/><Relationship Id="rId116" Type="http://schemas.openxmlformats.org/officeDocument/2006/relationships/image" Target="../media/image-3-116.png"/><Relationship Id="rId117" Type="http://schemas.openxmlformats.org/officeDocument/2006/relationships/image" Target="../media/image-3-117.png"/><Relationship Id="rId118" Type="http://schemas.openxmlformats.org/officeDocument/2006/relationships/image" Target="../media/image-3-118.png"/><Relationship Id="rId119" Type="http://schemas.openxmlformats.org/officeDocument/2006/relationships/image" Target="../media/image-3-119.png"/><Relationship Id="rId120" Type="http://schemas.openxmlformats.org/officeDocument/2006/relationships/image" Target="../media/image-3-120.png"/><Relationship Id="rId121" Type="http://schemas.openxmlformats.org/officeDocument/2006/relationships/image" Target="../media/image-3-121.png"/><Relationship Id="rId122" Type="http://schemas.openxmlformats.org/officeDocument/2006/relationships/image" Target="../media/image-3-122.png"/><Relationship Id="rId123" Type="http://schemas.openxmlformats.org/officeDocument/2006/relationships/image" Target="../media/image-3-123.png"/><Relationship Id="rId124" Type="http://schemas.openxmlformats.org/officeDocument/2006/relationships/image" Target="../media/image-3-124.png"/><Relationship Id="rId125" Type="http://schemas.openxmlformats.org/officeDocument/2006/relationships/image" Target="../media/image-3-125.png"/><Relationship Id="rId126" Type="http://schemas.openxmlformats.org/officeDocument/2006/relationships/image" Target="../media/image-3-126.png"/><Relationship Id="rId127" Type="http://schemas.openxmlformats.org/officeDocument/2006/relationships/image" Target="../media/image-3-127.png"/><Relationship Id="rId128" Type="http://schemas.openxmlformats.org/officeDocument/2006/relationships/image" Target="../media/image-3-128.png"/><Relationship Id="rId129" Type="http://schemas.openxmlformats.org/officeDocument/2006/relationships/image" Target="../media/image-3-129.png"/><Relationship Id="rId130" Type="http://schemas.openxmlformats.org/officeDocument/2006/relationships/image" Target="../media/image-3-130.png"/><Relationship Id="rId131" Type="http://schemas.openxmlformats.org/officeDocument/2006/relationships/image" Target="../media/image-3-131.png"/><Relationship Id="rId132" Type="http://schemas.openxmlformats.org/officeDocument/2006/relationships/image" Target="../media/image-3-132.png"/><Relationship Id="rId133" Type="http://schemas.openxmlformats.org/officeDocument/2006/relationships/slideLayout" Target="../slideLayouts/slideLayout1.xml"/><Relationship Id="rId13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image" Target="../media/image-9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2229" cy="3276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9" y="762000"/>
            <a:ext cx="4157381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8" y="1524000"/>
            <a:ext cx="3325905" cy="2438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0" y="1524000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286000"/>
            <a:ext cx="76200" cy="76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3048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2286000"/>
            <a:ext cx="1219200" cy="38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007" y="4224338"/>
            <a:ext cx="762000" cy="952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3607" y="40767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3125" y="407670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9793" y="407670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6993" y="4224338"/>
            <a:ext cx="762000" cy="9525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706880" y="1752600"/>
            <a:ext cx="87782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PROVISION 29 PITFALLS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1706880" y="2476500"/>
            <a:ext cx="877824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Risks to 2026 Readiness</a:t>
            </a:r>
            <a:endParaRPr lang="en-US" sz="2700" dirty="0"/>
          </a:p>
        </p:txBody>
      </p:sp>
      <p:sp>
        <p:nvSpPr>
          <p:cNvPr id="17" name="Text 2"/>
          <p:cNvSpPr/>
          <p:nvPr/>
        </p:nvSpPr>
        <p:spPr>
          <a:xfrm>
            <a:off x="2438400" y="3086100"/>
            <a:ext cx="7315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Don't let these common mistakes derail your corporate governance transformation.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1706880" y="4838700"/>
            <a:ext cx="87782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Insight for GRC, Audit, and Executive Teams</a:t>
            </a:r>
            <a:endParaRPr lang="en-US" sz="1350" dirty="0"/>
          </a:p>
        </p:txBody>
      </p:sp>
      <p:sp>
        <p:nvSpPr>
          <p:cNvPr id="19" name="Text 4"/>
          <p:cNvSpPr/>
          <p:nvPr/>
        </p:nvSpPr>
        <p:spPr>
          <a:xfrm>
            <a:off x="9824591" y="6362700"/>
            <a:ext cx="247513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LinkedIn Carousel Presentation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810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33500"/>
            <a:ext cx="4714875" cy="838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3526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705100"/>
            <a:ext cx="4714875" cy="1104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0175" y="952500"/>
            <a:ext cx="6677025" cy="5257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2575" y="1485900"/>
            <a:ext cx="6372225" cy="2286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575" y="3886200"/>
            <a:ext cx="3128963" cy="1028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6875" y="4000500"/>
            <a:ext cx="3048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4025" y="40767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5838" y="3886200"/>
            <a:ext cx="3128963" cy="1028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0138" y="4000500"/>
            <a:ext cx="3048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05863" y="40767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62575" y="5029200"/>
            <a:ext cx="3128963" cy="1028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6875" y="514350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3075" y="52197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05838" y="5029200"/>
            <a:ext cx="3128963" cy="1028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20138" y="51435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96338" y="5219700"/>
            <a:ext cx="15240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04800" y="304800"/>
            <a:ext cx="138988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Pitfall 9 - Coordination Headaches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609600" y="952500"/>
            <a:ext cx="4714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Mistake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457200" y="1485900"/>
            <a:ext cx="44100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Failing to coordinate P29 with simultaneous regulatory and operational mandates.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609600" y="2324100"/>
            <a:ext cx="4714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Risk</a:t>
            </a:r>
            <a:endParaRPr lang="en-US" sz="1800" dirty="0"/>
          </a:p>
        </p:txBody>
      </p:sp>
      <p:sp>
        <p:nvSpPr>
          <p:cNvPr id="26" name="Text 4"/>
          <p:cNvSpPr/>
          <p:nvPr/>
        </p:nvSpPr>
        <p:spPr>
          <a:xfrm>
            <a:off x="457200" y="2857500"/>
            <a:ext cx="44100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Integration challenges create operational bottlenecks and dilute focus on core governance objectives.</a:t>
            </a:r>
            <a:endParaRPr lang="en-US" sz="1350" dirty="0"/>
          </a:p>
        </p:txBody>
      </p:sp>
      <p:sp>
        <p:nvSpPr>
          <p:cNvPr id="27" name="Text 5"/>
          <p:cNvSpPr/>
          <p:nvPr/>
        </p:nvSpPr>
        <p:spPr>
          <a:xfrm>
            <a:off x="5362575" y="1104900"/>
            <a:ext cx="6372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Integration Challenges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5857875" y="4038600"/>
            <a:ext cx="14337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Risk Translation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5476875" y="4343400"/>
            <a:ext cx="29003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Translating risk tolerance into measurable thresholds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9101138" y="4038600"/>
            <a:ext cx="148357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Legacy Systems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8720138" y="4343400"/>
            <a:ext cx="29003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Integrating assurance data from legacy systems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5857875" y="5181600"/>
            <a:ext cx="13094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ECCTA Reform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5476875" y="5486400"/>
            <a:ext cx="34804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Coordinating with reforms like ECCTA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9101138" y="5181600"/>
            <a:ext cx="1084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Quality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8720138" y="5486400"/>
            <a:ext cx="29003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Achieving "investor-grade" ESG data quality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11341894" y="6515100"/>
            <a:ext cx="56292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12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81100"/>
            <a:ext cx="4629150" cy="3619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097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4859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743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0861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4290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848100"/>
            <a:ext cx="4171950" cy="838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029075"/>
            <a:ext cx="171450" cy="1714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0250" y="27051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2175" y="2819400"/>
            <a:ext cx="247650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1850" y="1181100"/>
            <a:ext cx="4629150" cy="3619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10450" y="14097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24750" y="148590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0450" y="2743200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0450" y="3086100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0450" y="3429000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0450" y="3848100"/>
            <a:ext cx="4171950" cy="5715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62850" y="4029075"/>
            <a:ext cx="133350" cy="17145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Pitfall 10 - Missing the Mandate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1219200" y="1485900"/>
            <a:ext cx="187166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Mistake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609600" y="2019300"/>
            <a:ext cx="41719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Approaching Provision 29 merely as a technical exercise.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838200" y="2705100"/>
            <a:ext cx="35415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Treating P29 as a compliance checklist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838200" y="3048000"/>
            <a:ext cx="37068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Focusing only on technical requirements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838200" y="3390900"/>
            <a:ext cx="41635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Missing the strategic governance opportunity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1009650" y="4000500"/>
            <a:ext cx="38671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991B1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This approach undermines the true purpose of Provision 29.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8020050" y="1485900"/>
            <a:ext cx="2539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Opportunity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7410450" y="2019300"/>
            <a:ext cx="41719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This is a strategic mandate for institutionalizing corporate resilience.</a:t>
            </a:r>
            <a:endParaRPr lang="en-US" sz="1350" dirty="0"/>
          </a:p>
        </p:txBody>
      </p:sp>
      <p:sp>
        <p:nvSpPr>
          <p:cNvPr id="31" name="Text 9"/>
          <p:cNvSpPr/>
          <p:nvPr/>
        </p:nvSpPr>
        <p:spPr>
          <a:xfrm>
            <a:off x="7658100" y="2705100"/>
            <a:ext cx="32239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Institutionalize corporate resilience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7658100" y="3048000"/>
            <a:ext cx="24385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 risk transparency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7658100" y="3390900"/>
            <a:ext cx="3362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Strengthen foundational governance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7772400" y="4000500"/>
            <a:ext cx="4640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Don't miss the bigger picture.</a:t>
            </a:r>
            <a:endParaRPr lang="en-US" sz="1350" dirty="0"/>
          </a:p>
        </p:txBody>
      </p:sp>
      <p:sp>
        <p:nvSpPr>
          <p:cNvPr id="35" name="Text 13"/>
          <p:cNvSpPr/>
          <p:nvPr/>
        </p:nvSpPr>
        <p:spPr>
          <a:xfrm>
            <a:off x="11341894" y="6515100"/>
            <a:ext cx="56292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12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14500"/>
            <a:ext cx="3657600" cy="2247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19431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925" y="20574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714500"/>
            <a:ext cx="3657600" cy="2247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250" y="19431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5025" y="2057400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1714500"/>
            <a:ext cx="3657600" cy="2247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6450" y="19431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1225" y="2057400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4267200"/>
            <a:ext cx="11430000" cy="1409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4191" y="44958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9155" y="6543675"/>
            <a:ext cx="114300" cy="1333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-762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Are You Prepared for the 2026 Assurance Window?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-762000" y="1104900"/>
            <a:ext cx="137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"A robust control framework is governance, not just compliance."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857845" y="2667000"/>
            <a:ext cx="27039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GRC Technology Role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609600" y="3048000"/>
            <a:ext cx="32004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Have you clearly defined the role of GRC technology in your organization's Provision 29 implementation?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4304169" y="2667000"/>
            <a:ext cx="35836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Audit Committee Alignment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4495800" y="3048000"/>
            <a:ext cx="32004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 your Audit Committee fully aligned on materiality criteria for Provision 29 assessment?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8722236" y="2667000"/>
            <a:ext cx="25197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Share Your Insights</a:t>
            </a:r>
            <a:endParaRPr lang="en-US" sz="1500" dirty="0"/>
          </a:p>
        </p:txBody>
      </p:sp>
      <p:sp>
        <p:nvSpPr>
          <p:cNvPr id="23" name="Text 7"/>
          <p:cNvSpPr/>
          <p:nvPr/>
        </p:nvSpPr>
        <p:spPr>
          <a:xfrm>
            <a:off x="8382000" y="3048000"/>
            <a:ext cx="32004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has been your biggest hurdle in tackling your internal controls reform? Share your insights below!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4539035" y="4495800"/>
            <a:ext cx="345668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is of the Essence</a:t>
            </a:r>
            <a:endParaRPr lang="en-US" sz="1800" dirty="0"/>
          </a:p>
        </p:txBody>
      </p:sp>
      <p:sp>
        <p:nvSpPr>
          <p:cNvPr id="25" name="Text 9"/>
          <p:cNvSpPr/>
          <p:nvPr/>
        </p:nvSpPr>
        <p:spPr>
          <a:xfrm>
            <a:off x="609600" y="49149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Don't let the timing trap derail your corporate governance transformation. Start your Provision 29 preparation today to ensure readiness for the 2026 assurance window.</a:t>
            </a:r>
            <a:endParaRPr lang="en-US" sz="1350" dirty="0"/>
          </a:p>
        </p:txBody>
      </p:sp>
      <p:sp>
        <p:nvSpPr>
          <p:cNvPr id="26" name="Text 10"/>
          <p:cNvSpPr/>
          <p:nvPr/>
        </p:nvSpPr>
        <p:spPr>
          <a:xfrm>
            <a:off x="9149655" y="6515100"/>
            <a:ext cx="31936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LinkedIn Carousel Presentation | 12 / 12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096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6572250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7717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162300"/>
            <a:ext cx="6572250" cy="1181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850" y="1181100"/>
            <a:ext cx="4629150" cy="3314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350" y="2400300"/>
            <a:ext cx="4248150" cy="38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611" y="2324100"/>
            <a:ext cx="190500" cy="190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1175" y="2324100"/>
            <a:ext cx="190500" cy="190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75590" y="2324100"/>
            <a:ext cx="190500" cy="190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2811" y="1943100"/>
            <a:ext cx="38100" cy="4762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7375" y="1943100"/>
            <a:ext cx="38100" cy="4762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51790" y="1943100"/>
            <a:ext cx="38100" cy="4762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2350" y="3200400"/>
            <a:ext cx="4248150" cy="1104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24750" y="3381375"/>
            <a:ext cx="133350" cy="1714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Pitfall 1 - The Timing Trap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685800" y="1181100"/>
            <a:ext cx="6572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Mistake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571500" y="1790700"/>
            <a:ext cx="6191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Failing to recognize that effective preparation must conclude in 2025 to collect a full year of reliable assurance evidence throughout 2026.</a:t>
            </a:r>
            <a:endParaRPr lang="en-US" sz="1350" dirty="0"/>
          </a:p>
        </p:txBody>
      </p:sp>
      <p:sp>
        <p:nvSpPr>
          <p:cNvPr id="21" name="Text 3"/>
          <p:cNvSpPr/>
          <p:nvPr/>
        </p:nvSpPr>
        <p:spPr>
          <a:xfrm>
            <a:off x="685800" y="2743200"/>
            <a:ext cx="6572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Risk</a:t>
            </a:r>
            <a:endParaRPr lang="en-US" sz="1800" dirty="0"/>
          </a:p>
        </p:txBody>
      </p:sp>
      <p:sp>
        <p:nvSpPr>
          <p:cNvPr id="22" name="Text 4"/>
          <p:cNvSpPr/>
          <p:nvPr/>
        </p:nvSpPr>
        <p:spPr>
          <a:xfrm>
            <a:off x="571500" y="3352800"/>
            <a:ext cx="61912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Postponing initial assessment until late 2026 creates a major operational and compliance bottleneck. Time is the most critical control.</a:t>
            </a:r>
            <a:endParaRPr lang="en-US" sz="1350" dirty="0"/>
          </a:p>
        </p:txBody>
      </p:sp>
      <p:sp>
        <p:nvSpPr>
          <p:cNvPr id="23" name="Text 5"/>
          <p:cNvSpPr/>
          <p:nvPr/>
        </p:nvSpPr>
        <p:spPr>
          <a:xfrm>
            <a:off x="6947535" y="1371600"/>
            <a:ext cx="50977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Provision 29 Timeline Critical Path</a:t>
            </a:r>
            <a:endParaRPr lang="en-US" sz="1500" dirty="0"/>
          </a:p>
        </p:txBody>
      </p:sp>
      <p:sp>
        <p:nvSpPr>
          <p:cNvPr id="24" name="Text 6"/>
          <p:cNvSpPr/>
          <p:nvPr/>
        </p:nvSpPr>
        <p:spPr>
          <a:xfrm>
            <a:off x="7686377" y="2590800"/>
            <a:ext cx="88046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Preparation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Complete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8944049" y="2590800"/>
            <a:ext cx="91425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CA8A0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Initial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CA8A0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CA8A0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Assessment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10236250" y="2590800"/>
            <a:ext cx="87868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Declaration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7734300" y="3352800"/>
            <a:ext cx="39433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Key Insight: The complexity of P29 requires early preparation to ensure reliable assurance evidence.</a:t>
            </a:r>
            <a:endParaRPr lang="en-US" sz="1350" dirty="0"/>
          </a:p>
        </p:txBody>
      </p:sp>
      <p:sp>
        <p:nvSpPr>
          <p:cNvPr id="28" name="Text 10"/>
          <p:cNvSpPr/>
          <p:nvPr/>
        </p:nvSpPr>
        <p:spPr>
          <a:xfrm>
            <a:off x="11426726" y="6515100"/>
            <a:ext cx="4611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12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28700"/>
            <a:ext cx="11430000" cy="990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192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171700"/>
            <a:ext cx="5600700" cy="3009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40030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3038475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25" y="3038475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525" y="3038475"/>
            <a:ext cx="171450" cy="1714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1125" y="3038475"/>
            <a:ext cx="171450" cy="1714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9725" y="3038475"/>
            <a:ext cx="171450" cy="1714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8325" y="3038475"/>
            <a:ext cx="171450" cy="1714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6925" y="3038475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5525" y="3038475"/>
            <a:ext cx="171450" cy="1714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4125" y="3038475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52725" y="3038475"/>
            <a:ext cx="171450" cy="1714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81325" y="3038475"/>
            <a:ext cx="171450" cy="1714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09925" y="3038475"/>
            <a:ext cx="171450" cy="1714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38525" y="3038475"/>
            <a:ext cx="171450" cy="1714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67125" y="3038475"/>
            <a:ext cx="171450" cy="1714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95725" y="3038475"/>
            <a:ext cx="171450" cy="1714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24325" y="3038475"/>
            <a:ext cx="171450" cy="1714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52925" y="3038475"/>
            <a:ext cx="171450" cy="17145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81525" y="3038475"/>
            <a:ext cx="171450" cy="1714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10125" y="3038475"/>
            <a:ext cx="171450" cy="1714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38725" y="3038475"/>
            <a:ext cx="171450" cy="17145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67325" y="3038475"/>
            <a:ext cx="171450" cy="1714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95925" y="3038475"/>
            <a:ext cx="171450" cy="17145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5325" y="3267075"/>
            <a:ext cx="171450" cy="17145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3925" y="3267075"/>
            <a:ext cx="171450" cy="17145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52525" y="3267075"/>
            <a:ext cx="171450" cy="17145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81125" y="3267075"/>
            <a:ext cx="171450" cy="17145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09725" y="3267075"/>
            <a:ext cx="171450" cy="17145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838325" y="3267075"/>
            <a:ext cx="171450" cy="17145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66925" y="3267075"/>
            <a:ext cx="171450" cy="17145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95525" y="3267075"/>
            <a:ext cx="171450" cy="17145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524125" y="3267075"/>
            <a:ext cx="171450" cy="17145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52725" y="3267075"/>
            <a:ext cx="171450" cy="17145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981325" y="3267075"/>
            <a:ext cx="171450" cy="17145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209925" y="3267075"/>
            <a:ext cx="171450" cy="17145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438525" y="3267075"/>
            <a:ext cx="171450" cy="17145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667125" y="3267075"/>
            <a:ext cx="171450" cy="17145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895725" y="3267075"/>
            <a:ext cx="171450" cy="17145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124325" y="3267075"/>
            <a:ext cx="171450" cy="171450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352925" y="3267075"/>
            <a:ext cx="171450" cy="171450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581525" y="3267075"/>
            <a:ext cx="171450" cy="171450"/>
          </a:xfrm>
          <a:prstGeom prst="rect">
            <a:avLst/>
          </a:prstGeom>
        </p:spPr>
      </p:pic>
      <p:pic>
        <p:nvPicPr>
          <p:cNvPr id="48" name="Image 46" descr="preencoded.png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810125" y="3267075"/>
            <a:ext cx="171450" cy="171450"/>
          </a:xfrm>
          <a:prstGeom prst="rect">
            <a:avLst/>
          </a:prstGeom>
        </p:spPr>
      </p:pic>
      <p:pic>
        <p:nvPicPr>
          <p:cNvPr id="49" name="Image 47" descr="preencoded.png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038725" y="3267075"/>
            <a:ext cx="171450" cy="171450"/>
          </a:xfrm>
          <a:prstGeom prst="rect">
            <a:avLst/>
          </a:prstGeom>
        </p:spPr>
      </p:pic>
      <p:pic>
        <p:nvPicPr>
          <p:cNvPr id="50" name="Image 48" descr="preencoded.png">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267325" y="3267075"/>
            <a:ext cx="171450" cy="171450"/>
          </a:xfrm>
          <a:prstGeom prst="rect">
            <a:avLst/>
          </a:prstGeom>
        </p:spPr>
      </p:pic>
      <p:pic>
        <p:nvPicPr>
          <p:cNvPr id="51" name="Image 49" descr="preencoded.png">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495925" y="3267075"/>
            <a:ext cx="171450" cy="171450"/>
          </a:xfrm>
          <a:prstGeom prst="rect">
            <a:avLst/>
          </a:prstGeom>
        </p:spPr>
      </p:pic>
      <p:pic>
        <p:nvPicPr>
          <p:cNvPr id="52" name="Image 50" descr="preencoded.png">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95325" y="3495675"/>
            <a:ext cx="171450" cy="171450"/>
          </a:xfrm>
          <a:prstGeom prst="rect">
            <a:avLst/>
          </a:prstGeom>
        </p:spPr>
      </p:pic>
      <p:pic>
        <p:nvPicPr>
          <p:cNvPr id="53" name="Image 51" descr="preencoded.png">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23925" y="3495675"/>
            <a:ext cx="171450" cy="171450"/>
          </a:xfrm>
          <a:prstGeom prst="rect">
            <a:avLst/>
          </a:prstGeom>
        </p:spPr>
      </p:pic>
      <p:pic>
        <p:nvPicPr>
          <p:cNvPr id="54" name="Image 52" descr="preencoded.png">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52525" y="3495675"/>
            <a:ext cx="171450" cy="171450"/>
          </a:xfrm>
          <a:prstGeom prst="rect">
            <a:avLst/>
          </a:prstGeom>
        </p:spPr>
      </p:pic>
      <p:pic>
        <p:nvPicPr>
          <p:cNvPr id="55" name="Image 53" descr="preencoded.png">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381125" y="3495675"/>
            <a:ext cx="171450" cy="171450"/>
          </a:xfrm>
          <a:prstGeom prst="rect">
            <a:avLst/>
          </a:prstGeom>
        </p:spPr>
      </p:pic>
      <p:pic>
        <p:nvPicPr>
          <p:cNvPr id="56" name="Image 54" descr="preencoded.png">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609725" y="3495675"/>
            <a:ext cx="171450" cy="171450"/>
          </a:xfrm>
          <a:prstGeom prst="rect">
            <a:avLst/>
          </a:prstGeom>
        </p:spPr>
      </p:pic>
      <p:pic>
        <p:nvPicPr>
          <p:cNvPr id="57" name="Image 55" descr="preencoded.png">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838325" y="3495675"/>
            <a:ext cx="171450" cy="171450"/>
          </a:xfrm>
          <a:prstGeom prst="rect">
            <a:avLst/>
          </a:prstGeom>
        </p:spPr>
      </p:pic>
      <p:pic>
        <p:nvPicPr>
          <p:cNvPr id="58" name="Image 56" descr="preencoded.png">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066925" y="3495675"/>
            <a:ext cx="171450" cy="171450"/>
          </a:xfrm>
          <a:prstGeom prst="rect">
            <a:avLst/>
          </a:prstGeom>
        </p:spPr>
      </p:pic>
      <p:pic>
        <p:nvPicPr>
          <p:cNvPr id="59" name="Image 57" descr="preencoded.png">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295525" y="3495675"/>
            <a:ext cx="171450" cy="171450"/>
          </a:xfrm>
          <a:prstGeom prst="rect">
            <a:avLst/>
          </a:prstGeom>
        </p:spPr>
      </p:pic>
      <p:pic>
        <p:nvPicPr>
          <p:cNvPr id="60" name="Image 58" descr="preencoded.png">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524125" y="3495675"/>
            <a:ext cx="171450" cy="171450"/>
          </a:xfrm>
          <a:prstGeom prst="rect">
            <a:avLst/>
          </a:prstGeom>
        </p:spPr>
      </p:pic>
      <p:pic>
        <p:nvPicPr>
          <p:cNvPr id="61" name="Image 59" descr="preencoded.png">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752725" y="3495675"/>
            <a:ext cx="171450" cy="171450"/>
          </a:xfrm>
          <a:prstGeom prst="rect">
            <a:avLst/>
          </a:prstGeom>
        </p:spPr>
      </p:pic>
      <p:pic>
        <p:nvPicPr>
          <p:cNvPr id="62" name="Image 60" descr="preencoded.png">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981325" y="3495675"/>
            <a:ext cx="171450" cy="171450"/>
          </a:xfrm>
          <a:prstGeom prst="rect">
            <a:avLst/>
          </a:prstGeom>
        </p:spPr>
      </p:pic>
      <p:pic>
        <p:nvPicPr>
          <p:cNvPr id="63" name="Image 61" descr="preencoded.png">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3209925" y="3495675"/>
            <a:ext cx="171450" cy="171450"/>
          </a:xfrm>
          <a:prstGeom prst="rect">
            <a:avLst/>
          </a:prstGeom>
        </p:spPr>
      </p:pic>
      <p:pic>
        <p:nvPicPr>
          <p:cNvPr id="64" name="Image 62" descr="preencoded.png">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3438525" y="3495675"/>
            <a:ext cx="171450" cy="171450"/>
          </a:xfrm>
          <a:prstGeom prst="rect">
            <a:avLst/>
          </a:prstGeom>
        </p:spPr>
      </p:pic>
      <p:pic>
        <p:nvPicPr>
          <p:cNvPr id="65" name="Image 63" descr="preencoded.png">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3667125" y="3495675"/>
            <a:ext cx="171450" cy="171450"/>
          </a:xfrm>
          <a:prstGeom prst="rect">
            <a:avLst/>
          </a:prstGeom>
        </p:spPr>
      </p:pic>
      <p:pic>
        <p:nvPicPr>
          <p:cNvPr id="66" name="Image 64" descr="preencoded.png">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3895725" y="3495675"/>
            <a:ext cx="171450" cy="171450"/>
          </a:xfrm>
          <a:prstGeom prst="rect">
            <a:avLst/>
          </a:prstGeom>
        </p:spPr>
      </p:pic>
      <p:pic>
        <p:nvPicPr>
          <p:cNvPr id="67" name="Image 65" descr="preencoded.png">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4124325" y="3495675"/>
            <a:ext cx="171450" cy="171450"/>
          </a:xfrm>
          <a:prstGeom prst="rect">
            <a:avLst/>
          </a:prstGeom>
        </p:spPr>
      </p:pic>
      <p:pic>
        <p:nvPicPr>
          <p:cNvPr id="68" name="Image 66" descr="preencoded.png">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4352925" y="3495675"/>
            <a:ext cx="171450" cy="171450"/>
          </a:xfrm>
          <a:prstGeom prst="rect">
            <a:avLst/>
          </a:prstGeom>
        </p:spPr>
      </p:pic>
      <p:pic>
        <p:nvPicPr>
          <p:cNvPr id="69" name="Image 67" descr="preencoded.png">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4581525" y="3495675"/>
            <a:ext cx="171450" cy="171450"/>
          </a:xfrm>
          <a:prstGeom prst="rect">
            <a:avLst/>
          </a:prstGeom>
        </p:spPr>
      </p:pic>
      <p:pic>
        <p:nvPicPr>
          <p:cNvPr id="70" name="Image 68" descr="preencoded.png">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4810125" y="3495675"/>
            <a:ext cx="171450" cy="171450"/>
          </a:xfrm>
          <a:prstGeom prst="rect">
            <a:avLst/>
          </a:prstGeom>
        </p:spPr>
      </p:pic>
      <p:pic>
        <p:nvPicPr>
          <p:cNvPr id="71" name="Image 69" descr="preencoded.png">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5038725" y="3495675"/>
            <a:ext cx="171450" cy="171450"/>
          </a:xfrm>
          <a:prstGeom prst="rect">
            <a:avLst/>
          </a:prstGeom>
        </p:spPr>
      </p:pic>
      <p:pic>
        <p:nvPicPr>
          <p:cNvPr id="72" name="Image 70" descr="preencoded.png">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5267325" y="3495675"/>
            <a:ext cx="171450" cy="171450"/>
          </a:xfrm>
          <a:prstGeom prst="rect">
            <a:avLst/>
          </a:prstGeom>
        </p:spPr>
      </p:pic>
      <p:pic>
        <p:nvPicPr>
          <p:cNvPr id="73" name="Image 71" descr="preencoded.png">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5495925" y="3495675"/>
            <a:ext cx="171450" cy="171450"/>
          </a:xfrm>
          <a:prstGeom prst="rect">
            <a:avLst/>
          </a:prstGeom>
        </p:spPr>
      </p:pic>
      <p:pic>
        <p:nvPicPr>
          <p:cNvPr id="74" name="Image 72" descr="preencoded.png">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695325" y="3724275"/>
            <a:ext cx="171450" cy="171450"/>
          </a:xfrm>
          <a:prstGeom prst="rect">
            <a:avLst/>
          </a:prstGeom>
        </p:spPr>
      </p:pic>
      <p:pic>
        <p:nvPicPr>
          <p:cNvPr id="75" name="Image 73" descr="preencoded.png">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923925" y="3724275"/>
            <a:ext cx="171450" cy="171450"/>
          </a:xfrm>
          <a:prstGeom prst="rect">
            <a:avLst/>
          </a:prstGeom>
        </p:spPr>
      </p:pic>
      <p:pic>
        <p:nvPicPr>
          <p:cNvPr id="76" name="Image 74" descr="preencoded.png">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1152525" y="3724275"/>
            <a:ext cx="171450" cy="171450"/>
          </a:xfrm>
          <a:prstGeom prst="rect">
            <a:avLst/>
          </a:prstGeom>
        </p:spPr>
      </p:pic>
      <p:pic>
        <p:nvPicPr>
          <p:cNvPr id="77" name="Image 75" descr="preencoded.png">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1381125" y="3724275"/>
            <a:ext cx="171450" cy="171450"/>
          </a:xfrm>
          <a:prstGeom prst="rect">
            <a:avLst/>
          </a:prstGeom>
        </p:spPr>
      </p:pic>
      <p:pic>
        <p:nvPicPr>
          <p:cNvPr id="78" name="Image 76" descr="preencoded.png">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1609725" y="3724275"/>
            <a:ext cx="171450" cy="171450"/>
          </a:xfrm>
          <a:prstGeom prst="rect">
            <a:avLst/>
          </a:prstGeom>
        </p:spPr>
      </p:pic>
      <p:pic>
        <p:nvPicPr>
          <p:cNvPr id="79" name="Image 77" descr="preencoded.png">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1838325" y="3724275"/>
            <a:ext cx="171450" cy="171450"/>
          </a:xfrm>
          <a:prstGeom prst="rect">
            <a:avLst/>
          </a:prstGeom>
        </p:spPr>
      </p:pic>
      <p:pic>
        <p:nvPicPr>
          <p:cNvPr id="80" name="Image 78" descr="preencoded.png">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2066925" y="3724275"/>
            <a:ext cx="171450" cy="171450"/>
          </a:xfrm>
          <a:prstGeom prst="rect">
            <a:avLst/>
          </a:prstGeom>
        </p:spPr>
      </p:pic>
      <p:pic>
        <p:nvPicPr>
          <p:cNvPr id="81" name="Image 79" descr="preencoded.png">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2295525" y="3724275"/>
            <a:ext cx="171450" cy="171450"/>
          </a:xfrm>
          <a:prstGeom prst="rect">
            <a:avLst/>
          </a:prstGeom>
        </p:spPr>
      </p:pic>
      <p:pic>
        <p:nvPicPr>
          <p:cNvPr id="82" name="Image 80" descr="preencoded.png">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2524125" y="3724275"/>
            <a:ext cx="171450" cy="171450"/>
          </a:xfrm>
          <a:prstGeom prst="rect">
            <a:avLst/>
          </a:prstGeom>
        </p:spPr>
      </p:pic>
      <p:pic>
        <p:nvPicPr>
          <p:cNvPr id="83" name="Image 81" descr="preencoded.png">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2752725" y="3724275"/>
            <a:ext cx="171450" cy="171450"/>
          </a:xfrm>
          <a:prstGeom prst="rect">
            <a:avLst/>
          </a:prstGeom>
        </p:spPr>
      </p:pic>
      <p:pic>
        <p:nvPicPr>
          <p:cNvPr id="84" name="Image 82" descr="preencoded.png">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2981325" y="3724275"/>
            <a:ext cx="171450" cy="171450"/>
          </a:xfrm>
          <a:prstGeom prst="rect">
            <a:avLst/>
          </a:prstGeom>
        </p:spPr>
      </p:pic>
      <p:pic>
        <p:nvPicPr>
          <p:cNvPr id="85" name="Image 83" descr="preencoded.png">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3209925" y="3724275"/>
            <a:ext cx="171450" cy="171450"/>
          </a:xfrm>
          <a:prstGeom prst="rect">
            <a:avLst/>
          </a:prstGeom>
        </p:spPr>
      </p:pic>
      <p:pic>
        <p:nvPicPr>
          <p:cNvPr id="86" name="Image 84" descr="preencoded.png">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3438525" y="3724275"/>
            <a:ext cx="171450" cy="171450"/>
          </a:xfrm>
          <a:prstGeom prst="rect">
            <a:avLst/>
          </a:prstGeom>
        </p:spPr>
      </p:pic>
      <p:pic>
        <p:nvPicPr>
          <p:cNvPr id="87" name="Image 85" descr="preencoded.png">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3667125" y="3724275"/>
            <a:ext cx="171450" cy="171450"/>
          </a:xfrm>
          <a:prstGeom prst="rect">
            <a:avLst/>
          </a:prstGeom>
        </p:spPr>
      </p:pic>
      <p:pic>
        <p:nvPicPr>
          <p:cNvPr id="88" name="Image 86" descr="preencoded.png">    </p:cNvPr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3895725" y="3724275"/>
            <a:ext cx="171450" cy="171450"/>
          </a:xfrm>
          <a:prstGeom prst="rect">
            <a:avLst/>
          </a:prstGeom>
        </p:spPr>
      </p:pic>
      <p:pic>
        <p:nvPicPr>
          <p:cNvPr id="89" name="Image 87" descr="preencoded.png">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4124325" y="3724275"/>
            <a:ext cx="171450" cy="171450"/>
          </a:xfrm>
          <a:prstGeom prst="rect">
            <a:avLst/>
          </a:prstGeom>
        </p:spPr>
      </p:pic>
      <p:pic>
        <p:nvPicPr>
          <p:cNvPr id="90" name="Image 88" descr="preencoded.png">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4352925" y="3724275"/>
            <a:ext cx="171450" cy="171450"/>
          </a:xfrm>
          <a:prstGeom prst="rect">
            <a:avLst/>
          </a:prstGeom>
        </p:spPr>
      </p:pic>
      <p:pic>
        <p:nvPicPr>
          <p:cNvPr id="91" name="Image 89" descr="preencoded.png">    </p:cNvPr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4581525" y="3724275"/>
            <a:ext cx="171450" cy="171450"/>
          </a:xfrm>
          <a:prstGeom prst="rect">
            <a:avLst/>
          </a:prstGeom>
        </p:spPr>
      </p:pic>
      <p:pic>
        <p:nvPicPr>
          <p:cNvPr id="92" name="Image 90" descr="preencoded.png">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4810125" y="3724275"/>
            <a:ext cx="171450" cy="171450"/>
          </a:xfrm>
          <a:prstGeom prst="rect">
            <a:avLst/>
          </a:prstGeom>
        </p:spPr>
      </p:pic>
      <p:pic>
        <p:nvPicPr>
          <p:cNvPr id="93" name="Image 91" descr="preencoded.png">    </p:cNvPr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5038725" y="3724275"/>
            <a:ext cx="171450" cy="171450"/>
          </a:xfrm>
          <a:prstGeom prst="rect">
            <a:avLst/>
          </a:prstGeom>
        </p:spPr>
      </p:pic>
      <p:pic>
        <p:nvPicPr>
          <p:cNvPr id="94" name="Image 92" descr="preencoded.png">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5267325" y="3724275"/>
            <a:ext cx="171450" cy="171450"/>
          </a:xfrm>
          <a:prstGeom prst="rect">
            <a:avLst/>
          </a:prstGeom>
        </p:spPr>
      </p:pic>
      <p:pic>
        <p:nvPicPr>
          <p:cNvPr id="95" name="Image 93" descr="preencoded.png">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5495925" y="3724275"/>
            <a:ext cx="171450" cy="171450"/>
          </a:xfrm>
          <a:prstGeom prst="rect">
            <a:avLst/>
          </a:prstGeom>
        </p:spPr>
      </p:pic>
      <p:pic>
        <p:nvPicPr>
          <p:cNvPr id="96" name="Image 94" descr="preencoded.png">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695325" y="3952875"/>
            <a:ext cx="171450" cy="171450"/>
          </a:xfrm>
          <a:prstGeom prst="rect">
            <a:avLst/>
          </a:prstGeom>
        </p:spPr>
      </p:pic>
      <p:pic>
        <p:nvPicPr>
          <p:cNvPr id="97" name="Image 95" descr="preencoded.png">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923925" y="3952875"/>
            <a:ext cx="171450" cy="171450"/>
          </a:xfrm>
          <a:prstGeom prst="rect">
            <a:avLst/>
          </a:prstGeom>
        </p:spPr>
      </p:pic>
      <p:pic>
        <p:nvPicPr>
          <p:cNvPr id="98" name="Image 96" descr="preencoded.png">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1152525" y="3952875"/>
            <a:ext cx="171450" cy="171450"/>
          </a:xfrm>
          <a:prstGeom prst="rect">
            <a:avLst/>
          </a:prstGeom>
        </p:spPr>
      </p:pic>
      <p:pic>
        <p:nvPicPr>
          <p:cNvPr id="99" name="Image 97" descr="preencoded.png">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1381125" y="3952875"/>
            <a:ext cx="171450" cy="171450"/>
          </a:xfrm>
          <a:prstGeom prst="rect">
            <a:avLst/>
          </a:prstGeom>
        </p:spPr>
      </p:pic>
      <p:pic>
        <p:nvPicPr>
          <p:cNvPr id="100" name="Image 98" descr="preencoded.png">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1609725" y="3952875"/>
            <a:ext cx="171450" cy="171450"/>
          </a:xfrm>
          <a:prstGeom prst="rect">
            <a:avLst/>
          </a:prstGeom>
        </p:spPr>
      </p:pic>
      <p:pic>
        <p:nvPicPr>
          <p:cNvPr id="101" name="Image 99" descr="preencoded.png">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1838325" y="3952875"/>
            <a:ext cx="171450" cy="171450"/>
          </a:xfrm>
          <a:prstGeom prst="rect">
            <a:avLst/>
          </a:prstGeom>
        </p:spPr>
      </p:pic>
      <p:pic>
        <p:nvPicPr>
          <p:cNvPr id="102" name="Image 100" descr="preencoded.png">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2066925" y="3952875"/>
            <a:ext cx="171450" cy="171450"/>
          </a:xfrm>
          <a:prstGeom prst="rect">
            <a:avLst/>
          </a:prstGeom>
        </p:spPr>
      </p:pic>
      <p:pic>
        <p:nvPicPr>
          <p:cNvPr id="103" name="Image 101" descr="preencoded.png">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2295525" y="3952875"/>
            <a:ext cx="171450" cy="171450"/>
          </a:xfrm>
          <a:prstGeom prst="rect">
            <a:avLst/>
          </a:prstGeom>
        </p:spPr>
      </p:pic>
      <p:pic>
        <p:nvPicPr>
          <p:cNvPr id="104" name="Image 102" descr="preencoded.png">    </p:cNvPr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2524125" y="3952875"/>
            <a:ext cx="171450" cy="171450"/>
          </a:xfrm>
          <a:prstGeom prst="rect">
            <a:avLst/>
          </a:prstGeom>
        </p:spPr>
      </p:pic>
      <p:pic>
        <p:nvPicPr>
          <p:cNvPr id="105" name="Image 103" descr="preencoded.png">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2752725" y="3952875"/>
            <a:ext cx="171450" cy="171450"/>
          </a:xfrm>
          <a:prstGeom prst="rect">
            <a:avLst/>
          </a:prstGeom>
        </p:spPr>
      </p:pic>
      <p:pic>
        <p:nvPicPr>
          <p:cNvPr id="106" name="Image 104" descr="preencoded.png">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2981325" y="3952875"/>
            <a:ext cx="171450" cy="171450"/>
          </a:xfrm>
          <a:prstGeom prst="rect">
            <a:avLst/>
          </a:prstGeom>
        </p:spPr>
      </p:pic>
      <p:pic>
        <p:nvPicPr>
          <p:cNvPr id="107" name="Image 105" descr="preencoded.png">    </p:cNvPr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3209925" y="3952875"/>
            <a:ext cx="171450" cy="171450"/>
          </a:xfrm>
          <a:prstGeom prst="rect">
            <a:avLst/>
          </a:prstGeom>
        </p:spPr>
      </p:pic>
      <p:pic>
        <p:nvPicPr>
          <p:cNvPr id="108" name="Image 106" descr="preencoded.png">    </p:cNvPr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3438525" y="3952875"/>
            <a:ext cx="171450" cy="171450"/>
          </a:xfrm>
          <a:prstGeom prst="rect">
            <a:avLst/>
          </a:prstGeom>
        </p:spPr>
      </p:pic>
      <p:pic>
        <p:nvPicPr>
          <p:cNvPr id="109" name="Image 107" descr="preencoded.png">    </p:cNvPr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3667125" y="3952875"/>
            <a:ext cx="171450" cy="171450"/>
          </a:xfrm>
          <a:prstGeom prst="rect">
            <a:avLst/>
          </a:prstGeom>
        </p:spPr>
      </p:pic>
      <p:pic>
        <p:nvPicPr>
          <p:cNvPr id="110" name="Image 108" descr="preencoded.png">    </p:cNvPr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3895725" y="3952875"/>
            <a:ext cx="171450" cy="171450"/>
          </a:xfrm>
          <a:prstGeom prst="rect">
            <a:avLst/>
          </a:prstGeom>
        </p:spPr>
      </p:pic>
      <p:pic>
        <p:nvPicPr>
          <p:cNvPr id="111" name="Image 109" descr="preencoded.png">    </p:cNvPr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4124325" y="3952875"/>
            <a:ext cx="171450" cy="171450"/>
          </a:xfrm>
          <a:prstGeom prst="rect">
            <a:avLst/>
          </a:prstGeom>
        </p:spPr>
      </p:pic>
      <p:pic>
        <p:nvPicPr>
          <p:cNvPr id="112" name="Image 110" descr="preencoded.png">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4352925" y="3952875"/>
            <a:ext cx="171450" cy="171450"/>
          </a:xfrm>
          <a:prstGeom prst="rect">
            <a:avLst/>
          </a:prstGeom>
        </p:spPr>
      </p:pic>
      <p:pic>
        <p:nvPicPr>
          <p:cNvPr id="113" name="Image 111" descr="preencoded.png">    </p:cNvPr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4581525" y="3952875"/>
            <a:ext cx="171450" cy="171450"/>
          </a:xfrm>
          <a:prstGeom prst="rect">
            <a:avLst/>
          </a:prstGeom>
        </p:spPr>
      </p:pic>
      <p:pic>
        <p:nvPicPr>
          <p:cNvPr id="114" name="Image 112" descr="preencoded.png">    </p:cNvPr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4810125" y="3952875"/>
            <a:ext cx="171450" cy="171450"/>
          </a:xfrm>
          <a:prstGeom prst="rect">
            <a:avLst/>
          </a:prstGeom>
        </p:spPr>
      </p:pic>
      <p:pic>
        <p:nvPicPr>
          <p:cNvPr id="115" name="Image 113" descr="preencoded.png">    </p:cNvPr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5038725" y="3952875"/>
            <a:ext cx="171450" cy="171450"/>
          </a:xfrm>
          <a:prstGeom prst="rect">
            <a:avLst/>
          </a:prstGeom>
        </p:spPr>
      </p:pic>
      <p:pic>
        <p:nvPicPr>
          <p:cNvPr id="116" name="Image 114" descr="preencoded.png">    </p:cNvPr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5267325" y="3952875"/>
            <a:ext cx="171450" cy="171450"/>
          </a:xfrm>
          <a:prstGeom prst="rect">
            <a:avLst/>
          </a:prstGeom>
        </p:spPr>
      </p:pic>
      <p:pic>
        <p:nvPicPr>
          <p:cNvPr id="117" name="Image 115" descr="preencoded.png">    </p:cNvPr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5495925" y="3952875"/>
            <a:ext cx="171450" cy="171450"/>
          </a:xfrm>
          <a:prstGeom prst="rect">
            <a:avLst/>
          </a:prstGeom>
        </p:spPr>
      </p:pic>
      <p:pic>
        <p:nvPicPr>
          <p:cNvPr id="118" name="Image 116" descr="preencoded.png">    </p:cNvPr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2066925" y="4181475"/>
            <a:ext cx="171450" cy="171450"/>
          </a:xfrm>
          <a:prstGeom prst="rect">
            <a:avLst/>
          </a:prstGeom>
        </p:spPr>
      </p:pic>
      <p:pic>
        <p:nvPicPr>
          <p:cNvPr id="119" name="Image 117" descr="preencoded.png">    </p:cNvPr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2295525" y="4181475"/>
            <a:ext cx="171450" cy="171450"/>
          </a:xfrm>
          <a:prstGeom prst="rect">
            <a:avLst/>
          </a:prstGeom>
        </p:spPr>
      </p:pic>
      <p:pic>
        <p:nvPicPr>
          <p:cNvPr id="120" name="Image 118" descr="preencoded.png">    </p:cNvPr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2524125" y="4181475"/>
            <a:ext cx="171450" cy="171450"/>
          </a:xfrm>
          <a:prstGeom prst="rect">
            <a:avLst/>
          </a:prstGeom>
        </p:spPr>
      </p:pic>
      <p:pic>
        <p:nvPicPr>
          <p:cNvPr id="121" name="Image 119" descr="preencoded.png">    </p:cNvPr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2752725" y="4181475"/>
            <a:ext cx="171450" cy="171450"/>
          </a:xfrm>
          <a:prstGeom prst="rect">
            <a:avLst/>
          </a:prstGeom>
        </p:spPr>
      </p:pic>
      <p:pic>
        <p:nvPicPr>
          <p:cNvPr id="122" name="Image 120" descr="preencoded.png">    </p:cNvPr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2981325" y="4181475"/>
            <a:ext cx="171450" cy="171450"/>
          </a:xfrm>
          <a:prstGeom prst="rect">
            <a:avLst/>
          </a:prstGeom>
        </p:spPr>
      </p:pic>
      <p:pic>
        <p:nvPicPr>
          <p:cNvPr id="123" name="Image 121" descr="preencoded.png">    </p:cNvPr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3209925" y="4181475"/>
            <a:ext cx="171450" cy="171450"/>
          </a:xfrm>
          <a:prstGeom prst="rect">
            <a:avLst/>
          </a:prstGeom>
        </p:spPr>
      </p:pic>
      <p:pic>
        <p:nvPicPr>
          <p:cNvPr id="124" name="Image 122" descr="preencoded.png">    </p:cNvPr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3438525" y="4181475"/>
            <a:ext cx="171450" cy="171450"/>
          </a:xfrm>
          <a:prstGeom prst="rect">
            <a:avLst/>
          </a:prstGeom>
        </p:spPr>
      </p:pic>
      <p:pic>
        <p:nvPicPr>
          <p:cNvPr id="125" name="Image 123" descr="preencoded.png">    </p:cNvPr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3667125" y="4181475"/>
            <a:ext cx="171450" cy="171450"/>
          </a:xfrm>
          <a:prstGeom prst="rect">
            <a:avLst/>
          </a:prstGeom>
        </p:spPr>
      </p:pic>
      <p:pic>
        <p:nvPicPr>
          <p:cNvPr id="126" name="Image 124" descr="preencoded.png">    </p:cNvPr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3895725" y="4181475"/>
            <a:ext cx="171450" cy="171450"/>
          </a:xfrm>
          <a:prstGeom prst="rect">
            <a:avLst/>
          </a:prstGeom>
        </p:spPr>
      </p:pic>
      <p:pic>
        <p:nvPicPr>
          <p:cNvPr id="127" name="Image 125" descr="preencoded.png">    </p:cNvPr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4124325" y="4181475"/>
            <a:ext cx="171450" cy="171450"/>
          </a:xfrm>
          <a:prstGeom prst="rect">
            <a:avLst/>
          </a:prstGeom>
        </p:spPr>
      </p:pic>
      <p:pic>
        <p:nvPicPr>
          <p:cNvPr id="128" name="Image 126" descr="preencoded.png">    </p:cNvPr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571500" y="4381500"/>
            <a:ext cx="5219700" cy="609600"/>
          </a:xfrm>
          <a:prstGeom prst="rect">
            <a:avLst/>
          </a:prstGeom>
        </p:spPr>
      </p:pic>
      <p:pic>
        <p:nvPicPr>
          <p:cNvPr id="129" name="Image 127" descr="preencoded.png">    </p:cNvPr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6210300" y="2171700"/>
            <a:ext cx="5600700" cy="3009900"/>
          </a:xfrm>
          <a:prstGeom prst="rect">
            <a:avLst/>
          </a:prstGeom>
        </p:spPr>
      </p:pic>
      <p:pic>
        <p:nvPicPr>
          <p:cNvPr id="130" name="Image 128" descr="preencoded.png">    </p:cNvPr>
          <p:cNvPicPr>
            <a:picLocks noChangeAspect="1"/>
          </p:cNvPicPr>
          <p:nvPr/>
        </p:nvPicPr>
        <p:blipFill>
          <a:blip r:embed="rId129"/>
          <a:stretch>
            <a:fillRect/>
          </a:stretch>
        </p:blipFill>
        <p:spPr>
          <a:xfrm>
            <a:off x="6400800" y="2400300"/>
            <a:ext cx="190500" cy="190500"/>
          </a:xfrm>
          <a:prstGeom prst="rect">
            <a:avLst/>
          </a:prstGeom>
        </p:spPr>
      </p:pic>
      <p:pic>
        <p:nvPicPr>
          <p:cNvPr id="131" name="Image 129" descr="preencoded.png">    </p:cNvPr>
          <p:cNvPicPr>
            <a:picLocks noChangeAspect="1"/>
          </p:cNvPicPr>
          <p:nvPr/>
        </p:nvPicPr>
        <p:blipFill>
          <a:blip r:embed="rId130"/>
          <a:stretch>
            <a:fillRect/>
          </a:stretch>
        </p:blipFill>
        <p:spPr>
          <a:xfrm>
            <a:off x="6400800" y="2790825"/>
            <a:ext cx="171450" cy="171450"/>
          </a:xfrm>
          <a:prstGeom prst="rect">
            <a:avLst/>
          </a:prstGeom>
        </p:spPr>
      </p:pic>
      <p:pic>
        <p:nvPicPr>
          <p:cNvPr id="132" name="Image 130" descr="preencoded.png">    </p:cNvPr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6400800" y="3133725"/>
            <a:ext cx="219075" cy="171450"/>
          </a:xfrm>
          <a:prstGeom prst="rect">
            <a:avLst/>
          </a:prstGeom>
        </p:spPr>
      </p:pic>
      <p:pic>
        <p:nvPicPr>
          <p:cNvPr id="133" name="Image 131" descr="preencoded.png">    </p:cNvPr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6400800" y="3476625"/>
            <a:ext cx="219075" cy="171450"/>
          </a:xfrm>
          <a:prstGeom prst="rect">
            <a:avLst/>
          </a:prstGeom>
        </p:spPr>
      </p:pic>
      <p:sp>
        <p:nvSpPr>
          <p:cNvPr id="134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Pitfall 2 - Control Inflation</a:t>
            </a:r>
            <a:endParaRPr lang="en-US" sz="2700" dirty="0"/>
          </a:p>
        </p:txBody>
      </p:sp>
      <p:sp>
        <p:nvSpPr>
          <p:cNvPr id="135" name="Text 1"/>
          <p:cNvSpPr/>
          <p:nvPr/>
        </p:nvSpPr>
        <p:spPr>
          <a:xfrm>
            <a:off x="1181100" y="1219200"/>
            <a:ext cx="1084617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Bottom-Up Control Inventory Overload</a:t>
            </a:r>
            <a:endParaRPr lang="en-US" sz="1800" dirty="0"/>
          </a:p>
        </p:txBody>
      </p:sp>
      <p:sp>
        <p:nvSpPr>
          <p:cNvPr id="136" name="Text 2"/>
          <p:cNvSpPr/>
          <p:nvPr/>
        </p:nvSpPr>
        <p:spPr>
          <a:xfrm>
            <a:off x="1181100" y="1562100"/>
            <a:ext cx="1084617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Over-reliance on "bottom-up" control inventories, leading to an unwieldy "inflation" of low-value controls.</a:t>
            </a:r>
            <a:endParaRPr lang="en-US" sz="1350" dirty="0"/>
          </a:p>
        </p:txBody>
      </p:sp>
      <p:sp>
        <p:nvSpPr>
          <p:cNvPr id="137" name="Text 3"/>
          <p:cNvSpPr/>
          <p:nvPr/>
        </p:nvSpPr>
        <p:spPr>
          <a:xfrm>
            <a:off x="838200" y="2362200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Problem</a:t>
            </a:r>
            <a:endParaRPr lang="en-US" sz="1500" dirty="0"/>
          </a:p>
        </p:txBody>
      </p:sp>
      <p:sp>
        <p:nvSpPr>
          <p:cNvPr id="138" name="Text 4"/>
          <p:cNvSpPr/>
          <p:nvPr/>
        </p:nvSpPr>
        <p:spPr>
          <a:xfrm>
            <a:off x="571500" y="27432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 Inflation</a:t>
            </a:r>
            <a:endParaRPr lang="en-US" sz="1200" dirty="0"/>
          </a:p>
        </p:txBody>
      </p:sp>
      <p:sp>
        <p:nvSpPr>
          <p:cNvPr id="139" name="Text 5"/>
          <p:cNvSpPr/>
          <p:nvPr/>
        </p:nvSpPr>
        <p:spPr>
          <a:xfrm>
            <a:off x="723900" y="4419600"/>
            <a:ext cx="50673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Creating hundreds of controls without proper materiality filtering.</a:t>
            </a:r>
            <a:endParaRPr lang="en-US" sz="1350" dirty="0"/>
          </a:p>
        </p:txBody>
      </p:sp>
      <p:sp>
        <p:nvSpPr>
          <p:cNvPr id="140" name="Text 6"/>
          <p:cNvSpPr/>
          <p:nvPr/>
        </p:nvSpPr>
        <p:spPr>
          <a:xfrm>
            <a:off x="6667500" y="2362200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Risk</a:t>
            </a:r>
            <a:endParaRPr lang="en-US" sz="1500" dirty="0"/>
          </a:p>
        </p:txBody>
      </p:sp>
      <p:sp>
        <p:nvSpPr>
          <p:cNvPr id="141" name="Text 7"/>
          <p:cNvSpPr/>
          <p:nvPr/>
        </p:nvSpPr>
        <p:spPr>
          <a:xfrm>
            <a:off x="6686550" y="2743200"/>
            <a:ext cx="363616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Dilutes focus on what truly matters</a:t>
            </a:r>
            <a:endParaRPr lang="en-US" sz="1350" dirty="0"/>
          </a:p>
        </p:txBody>
      </p:sp>
      <p:sp>
        <p:nvSpPr>
          <p:cNvPr id="142" name="Text 8"/>
          <p:cNvSpPr/>
          <p:nvPr/>
        </p:nvSpPr>
        <p:spPr>
          <a:xfrm>
            <a:off x="6734175" y="3086100"/>
            <a:ext cx="50172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Burdens assurance teams with excessive testing</a:t>
            </a:r>
            <a:endParaRPr lang="en-US" sz="1350" dirty="0"/>
          </a:p>
        </p:txBody>
      </p:sp>
      <p:sp>
        <p:nvSpPr>
          <p:cNvPr id="143" name="Text 9"/>
          <p:cNvSpPr/>
          <p:nvPr/>
        </p:nvSpPr>
        <p:spPr>
          <a:xfrm>
            <a:off x="6734175" y="3429000"/>
            <a:ext cx="45959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Obscures true risk behind mountains of data</a:t>
            </a:r>
            <a:endParaRPr lang="en-US" sz="1350" dirty="0"/>
          </a:p>
        </p:txBody>
      </p:sp>
      <p:sp>
        <p:nvSpPr>
          <p:cNvPr id="144" name="Text 10"/>
          <p:cNvSpPr/>
          <p:nvPr/>
        </p:nvSpPr>
        <p:spPr>
          <a:xfrm>
            <a:off x="11426726" y="6515100"/>
            <a:ext cx="4611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12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096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5600700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743200"/>
            <a:ext cx="5600700" cy="2667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895600"/>
            <a:ext cx="5600700" cy="571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02895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700" y="30480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895600"/>
            <a:ext cx="5600700" cy="571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02895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0700" y="304800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2895600"/>
            <a:ext cx="5600700" cy="571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02895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0700" y="304800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1209675"/>
            <a:ext cx="228600" cy="228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1600200"/>
            <a:ext cx="5600700" cy="11811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3009900"/>
            <a:ext cx="5600700" cy="2209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238500"/>
            <a:ext cx="142875" cy="1905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6863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58500" y="3581400"/>
            <a:ext cx="762000" cy="7620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58525" y="3790950"/>
            <a:ext cx="361950" cy="3429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Pitfall 3 - The Governance Gap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685800" y="1181100"/>
            <a:ext cx="560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Mistake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571500" y="1790700"/>
            <a:ext cx="5219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Relying solely on management to sort controls without clear Board and Audit Committee involvement from the outset.</a:t>
            </a:r>
            <a:endParaRPr lang="en-US" sz="1350" dirty="0"/>
          </a:p>
        </p:txBody>
      </p:sp>
      <p:sp>
        <p:nvSpPr>
          <p:cNvPr id="26" name="Text 3"/>
          <p:cNvSpPr/>
          <p:nvPr/>
        </p:nvSpPr>
        <p:spPr>
          <a:xfrm>
            <a:off x="971550" y="3048000"/>
            <a:ext cx="40206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 &amp; Audit Committee Engagement</a:t>
            </a:r>
            <a:endParaRPr lang="en-US" sz="1350" dirty="0"/>
          </a:p>
        </p:txBody>
      </p:sp>
      <p:sp>
        <p:nvSpPr>
          <p:cNvPr id="27" name="Text 4"/>
          <p:cNvSpPr/>
          <p:nvPr/>
        </p:nvSpPr>
        <p:spPr>
          <a:xfrm>
            <a:off x="914400" y="3048000"/>
            <a:ext cx="1780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 Agenda</a:t>
            </a:r>
            <a:endParaRPr lang="en-US" sz="1350" dirty="0"/>
          </a:p>
        </p:txBody>
      </p:sp>
      <p:sp>
        <p:nvSpPr>
          <p:cNvPr id="28" name="Text 5"/>
          <p:cNvSpPr/>
          <p:nvPr/>
        </p:nvSpPr>
        <p:spPr>
          <a:xfrm>
            <a:off x="914400" y="3048000"/>
            <a:ext cx="22717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Controls Management</a:t>
            </a:r>
            <a:endParaRPr lang="en-US" sz="1350" dirty="0"/>
          </a:p>
        </p:txBody>
      </p:sp>
      <p:sp>
        <p:nvSpPr>
          <p:cNvPr id="29" name="Text 6"/>
          <p:cNvSpPr/>
          <p:nvPr/>
        </p:nvSpPr>
        <p:spPr>
          <a:xfrm>
            <a:off x="6515100" y="1181100"/>
            <a:ext cx="560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Risk</a:t>
            </a:r>
            <a:endParaRPr lang="en-US" sz="1800" dirty="0"/>
          </a:p>
        </p:txBody>
      </p:sp>
      <p:sp>
        <p:nvSpPr>
          <p:cNvPr id="30" name="Text 7"/>
          <p:cNvSpPr/>
          <p:nvPr/>
        </p:nvSpPr>
        <p:spPr>
          <a:xfrm>
            <a:off x="6400800" y="1790700"/>
            <a:ext cx="52197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complexity of P29 necessitates moving controls management beyond the traditional finance silo and placing it squarely on the board's strategic agenda.</a:t>
            </a:r>
            <a:endParaRPr lang="en-US" sz="1350" dirty="0"/>
          </a:p>
        </p:txBody>
      </p:sp>
      <p:sp>
        <p:nvSpPr>
          <p:cNvPr id="31" name="Text 8"/>
          <p:cNvSpPr/>
          <p:nvPr/>
        </p:nvSpPr>
        <p:spPr>
          <a:xfrm>
            <a:off x="6619875" y="3200400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Key Insight</a:t>
            </a:r>
            <a:endParaRPr lang="en-US" sz="1500" dirty="0"/>
          </a:p>
        </p:txBody>
      </p:sp>
      <p:sp>
        <p:nvSpPr>
          <p:cNvPr id="32" name="Text 9"/>
          <p:cNvSpPr/>
          <p:nvPr/>
        </p:nvSpPr>
        <p:spPr>
          <a:xfrm>
            <a:off x="6400800" y="3581400"/>
            <a:ext cx="43053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Provision 29 requires a shift from traditional financial controls to a broader governance approach.</a:t>
            </a:r>
            <a:endParaRPr lang="en-US" sz="1350" dirty="0"/>
          </a:p>
        </p:txBody>
      </p:sp>
      <p:sp>
        <p:nvSpPr>
          <p:cNvPr id="33" name="Text 10"/>
          <p:cNvSpPr/>
          <p:nvPr/>
        </p:nvSpPr>
        <p:spPr>
          <a:xfrm>
            <a:off x="6610350" y="4495800"/>
            <a:ext cx="4095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 involvement is not optional—it's essential.</a:t>
            </a:r>
            <a:endParaRPr lang="en-US" sz="1350" dirty="0"/>
          </a:p>
        </p:txBody>
      </p:sp>
      <p:sp>
        <p:nvSpPr>
          <p:cNvPr id="34" name="Text 11"/>
          <p:cNvSpPr/>
          <p:nvPr/>
        </p:nvSpPr>
        <p:spPr>
          <a:xfrm>
            <a:off x="11426726" y="6515100"/>
            <a:ext cx="4611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12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096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4629150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7717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162300"/>
            <a:ext cx="4629150" cy="1447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0" y="1181100"/>
            <a:ext cx="3190875" cy="2324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50" y="1371600"/>
            <a:ext cx="419100" cy="4953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3550" y="148590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250" y="20574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50" y="24003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9250" y="27432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9250" y="30861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0125" y="1181100"/>
            <a:ext cx="3190875" cy="2324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0625" y="1390650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24925" y="150495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0625" y="20955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10625" y="24384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10625" y="27813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10625" y="31242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38750" y="3733800"/>
            <a:ext cx="6572250" cy="8382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91150" y="3914775"/>
            <a:ext cx="133350" cy="1714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Pitfall 4 - Defining Success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685800" y="1181100"/>
            <a:ext cx="4629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Mistake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571500" y="1790700"/>
            <a:ext cx="42481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Postponing the definition of what constitutes "effectiveness" for material controls.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685800" y="2743200"/>
            <a:ext cx="4629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Risk</a:t>
            </a:r>
            <a:endParaRPr lang="en-US" sz="1800" dirty="0"/>
          </a:p>
        </p:txBody>
      </p:sp>
      <p:sp>
        <p:nvSpPr>
          <p:cNvPr id="28" name="Text 4"/>
          <p:cNvSpPr/>
          <p:nvPr/>
        </p:nvSpPr>
        <p:spPr>
          <a:xfrm>
            <a:off x="571500" y="3352800"/>
            <a:ext cx="424815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Projects stall due to disagreements on outcomes. You must move away from qualitative statements to incorporate measurable criteria up front.</a:t>
            </a:r>
            <a:endParaRPr lang="en-US" sz="1350" dirty="0"/>
          </a:p>
        </p:txBody>
      </p:sp>
      <p:sp>
        <p:nvSpPr>
          <p:cNvPr id="29" name="Text 5"/>
          <p:cNvSpPr/>
          <p:nvPr/>
        </p:nvSpPr>
        <p:spPr>
          <a:xfrm>
            <a:off x="5962650" y="1485900"/>
            <a:ext cx="27294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Qualitative Approach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5657850" y="2019300"/>
            <a:ext cx="23686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Subjective interpretations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5657850" y="2362200"/>
            <a:ext cx="28944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Team disagreements on criteria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5657850" y="2705100"/>
            <a:ext cx="20832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Vague success metrics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5657850" y="3048000"/>
            <a:ext cx="23654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delays and rework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9344025" y="1371600"/>
            <a:ext cx="22764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Measurable Approach</a:t>
            </a:r>
            <a:endParaRPr lang="en-US" sz="1500" dirty="0"/>
          </a:p>
        </p:txBody>
      </p:sp>
      <p:sp>
        <p:nvSpPr>
          <p:cNvPr id="35" name="Text 11"/>
          <p:cNvSpPr/>
          <p:nvPr/>
        </p:nvSpPr>
        <p:spPr>
          <a:xfrm>
            <a:off x="9039225" y="2057400"/>
            <a:ext cx="21366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Clear, objective criteria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9039225" y="2400300"/>
            <a:ext cx="26328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Quantifiable success metrics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9039225" y="2743200"/>
            <a:ext cx="30569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Consensus on completion criteria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9039225" y="3086100"/>
            <a:ext cx="26569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Streamlined decision making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5600700" y="3886200"/>
            <a:ext cx="62674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Key Insight: Define measurable effectiveness criteria before starting your P29 implementation to avoid project stalls.</a:t>
            </a:r>
            <a:endParaRPr lang="en-US" sz="1350" dirty="0"/>
          </a:p>
        </p:txBody>
      </p:sp>
      <p:sp>
        <p:nvSpPr>
          <p:cNvPr id="40" name="Text 16"/>
          <p:cNvSpPr/>
          <p:nvPr/>
        </p:nvSpPr>
        <p:spPr>
          <a:xfrm>
            <a:off x="11426726" y="6515100"/>
            <a:ext cx="4611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12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09675"/>
            <a:ext cx="257175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5600700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7717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162300"/>
            <a:ext cx="5600700" cy="1181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181100"/>
            <a:ext cx="5600700" cy="2209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40970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3619500"/>
            <a:ext cx="5600700" cy="21526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4191000"/>
            <a:ext cx="5219700" cy="2857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1600" y="4191000"/>
            <a:ext cx="38100" cy="2857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4895850"/>
            <a:ext cx="5219700" cy="685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5162550"/>
            <a:ext cx="114300" cy="1524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Pitfall 5 - The Starting Line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714375" y="1181100"/>
            <a:ext cx="560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Mistake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571500" y="1790700"/>
            <a:ext cx="5219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If the definition of "material" is undefined or delayed, the entire project loses its anchor.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685800" y="2743200"/>
            <a:ext cx="560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Risk</a:t>
            </a:r>
            <a:endParaRPr lang="en-US" sz="1800" dirty="0"/>
          </a:p>
        </p:txBody>
      </p:sp>
      <p:sp>
        <p:nvSpPr>
          <p:cNvPr id="19" name="Text 4"/>
          <p:cNvSpPr/>
          <p:nvPr/>
        </p:nvSpPr>
        <p:spPr>
          <a:xfrm>
            <a:off x="571500" y="3352800"/>
            <a:ext cx="52197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Struggling to determine which controls truly matter for the Board Declaration, leading to misdirected effort and scope creep.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6667500" y="1371600"/>
            <a:ext cx="62636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Why Materiality Criteria Matters</a:t>
            </a:r>
            <a:endParaRPr lang="en-US" sz="1500" dirty="0"/>
          </a:p>
        </p:txBody>
      </p:sp>
      <p:sp>
        <p:nvSpPr>
          <p:cNvPr id="21" name="Text 6"/>
          <p:cNvSpPr/>
          <p:nvPr/>
        </p:nvSpPr>
        <p:spPr>
          <a:xfrm>
            <a:off x="6686550" y="1790700"/>
            <a:ext cx="59207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Establishes clear boundaries for control scope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6686550" y="2133600"/>
            <a:ext cx="59207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Provides objective basis for control prioritization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6686550" y="2476500"/>
            <a:ext cx="59207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Enables consistent application across functions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6686550" y="2819400"/>
            <a:ext cx="59207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Supports Board's risk oversight role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5878830" y="3810000"/>
            <a:ext cx="62636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Materiality Definition Spectrum</a:t>
            </a:r>
            <a:endParaRPr lang="en-US" sz="1500" dirty="0"/>
          </a:p>
        </p:txBody>
      </p:sp>
      <p:sp>
        <p:nvSpPr>
          <p:cNvPr id="26" name="Text 11"/>
          <p:cNvSpPr/>
          <p:nvPr/>
        </p:nvSpPr>
        <p:spPr>
          <a:xfrm>
            <a:off x="6400800" y="4552950"/>
            <a:ext cx="82081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Undefined</a:t>
            </a:r>
            <a:endParaRPr lang="en-US" sz="1050" dirty="0"/>
          </a:p>
        </p:txBody>
      </p:sp>
      <p:sp>
        <p:nvSpPr>
          <p:cNvPr id="27" name="Text 12"/>
          <p:cNvSpPr/>
          <p:nvPr/>
        </p:nvSpPr>
        <p:spPr>
          <a:xfrm>
            <a:off x="10477500" y="4552950"/>
            <a:ext cx="1371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Clear Boundaries</a:t>
            </a:r>
            <a:endParaRPr lang="en-US" sz="1050" dirty="0"/>
          </a:p>
        </p:txBody>
      </p:sp>
      <p:sp>
        <p:nvSpPr>
          <p:cNvPr id="28" name="Text 13"/>
          <p:cNvSpPr/>
          <p:nvPr/>
        </p:nvSpPr>
        <p:spPr>
          <a:xfrm>
            <a:off x="6705600" y="5010150"/>
            <a:ext cx="4991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Early clarification of materiality criteria prevents scope creep and ensures focused effort on controls that matter most.</a:t>
            </a:r>
            <a:endParaRPr lang="en-US" sz="1200" dirty="0"/>
          </a:p>
        </p:txBody>
      </p:sp>
      <p:sp>
        <p:nvSpPr>
          <p:cNvPr id="29" name="Text 14"/>
          <p:cNvSpPr/>
          <p:nvPr/>
        </p:nvSpPr>
        <p:spPr>
          <a:xfrm>
            <a:off x="11426726" y="6515100"/>
            <a:ext cx="4611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12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096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4629150" cy="3543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552700"/>
            <a:ext cx="4248150" cy="990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2733675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0" y="120967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8750" y="1638300"/>
            <a:ext cx="3209925" cy="1600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1150" y="1790700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5450" y="19050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075" y="1638300"/>
            <a:ext cx="3209925" cy="1600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3475" y="1790700"/>
            <a:ext cx="419100" cy="495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7775" y="19050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8750" y="3543300"/>
            <a:ext cx="3209925" cy="1600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1150" y="3695700"/>
            <a:ext cx="466725" cy="4953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05450" y="3810000"/>
            <a:ext cx="238125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01075" y="3543300"/>
            <a:ext cx="3209925" cy="1600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53475" y="3695700"/>
            <a:ext cx="400050" cy="4953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67775" y="3810000"/>
            <a:ext cx="171450" cy="2667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5715000"/>
            <a:ext cx="12192000" cy="11430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Pitfall 6 - Workload Shock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685800" y="1181100"/>
            <a:ext cx="4629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Mistake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571500" y="1790700"/>
            <a:ext cx="42481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Underestimating the sustained workload required across multiple functions.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914400" y="2705100"/>
            <a:ext cx="39433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Key Insight: The complexity of P29 requires careful resource planning and capacity management.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5543550" y="1181100"/>
            <a:ext cx="6572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Key Bottlenecks</a:t>
            </a:r>
            <a:endParaRPr lang="en-US" sz="1800" dirty="0"/>
          </a:p>
        </p:txBody>
      </p:sp>
      <p:sp>
        <p:nvSpPr>
          <p:cNvPr id="27" name="Text 5"/>
          <p:cNvSpPr/>
          <p:nvPr/>
        </p:nvSpPr>
        <p:spPr>
          <a:xfrm>
            <a:off x="5924550" y="1790700"/>
            <a:ext cx="23717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Second-line Testing Teams</a:t>
            </a:r>
            <a:endParaRPr lang="en-US" sz="1350" dirty="0"/>
          </a:p>
        </p:txBody>
      </p:sp>
      <p:sp>
        <p:nvSpPr>
          <p:cNvPr id="28" name="Text 6"/>
          <p:cNvSpPr/>
          <p:nvPr/>
        </p:nvSpPr>
        <p:spPr>
          <a:xfrm>
            <a:off x="5924550" y="2400300"/>
            <a:ext cx="23717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Resource constraints in testing teams can delay control assessments.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9286875" y="1790700"/>
            <a:ext cx="28460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Internal Audit Capacity</a:t>
            </a:r>
            <a:endParaRPr lang="en-US" sz="1350" dirty="0"/>
          </a:p>
        </p:txBody>
      </p:sp>
      <p:sp>
        <p:nvSpPr>
          <p:cNvPr id="30" name="Text 8"/>
          <p:cNvSpPr/>
          <p:nvPr/>
        </p:nvSpPr>
        <p:spPr>
          <a:xfrm>
            <a:off x="9286875" y="2133600"/>
            <a:ext cx="23717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Expanding Internal Audit capabilities requires strategic planning.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5972175" y="3695700"/>
            <a:ext cx="23241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Cross-functional Coordination</a:t>
            </a:r>
            <a:endParaRPr lang="en-US" sz="1350" dirty="0"/>
          </a:p>
        </p:txBody>
      </p:sp>
      <p:sp>
        <p:nvSpPr>
          <p:cNvPr id="32" name="Text 10"/>
          <p:cNvSpPr/>
          <p:nvPr/>
        </p:nvSpPr>
        <p:spPr>
          <a:xfrm>
            <a:off x="5972175" y="4305300"/>
            <a:ext cx="23241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IT, Compliance, Operations, and Legal must collaborate effectively.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9267825" y="3695700"/>
            <a:ext cx="28689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Sustained Workload</a:t>
            </a:r>
            <a:endParaRPr lang="en-US" sz="1350" dirty="0"/>
          </a:p>
        </p:txBody>
      </p:sp>
      <p:sp>
        <p:nvSpPr>
          <p:cNvPr id="34" name="Text 12"/>
          <p:cNvSpPr/>
          <p:nvPr/>
        </p:nvSpPr>
        <p:spPr>
          <a:xfrm>
            <a:off x="9267825" y="4038600"/>
            <a:ext cx="23907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P29 requires ongoing effort across multiple functions simultaneously.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11426726" y="6515100"/>
            <a:ext cx="4611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12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096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5600700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7717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162300"/>
            <a:ext cx="5600700" cy="914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181100"/>
            <a:ext cx="5600700" cy="44005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050" y="1943100"/>
            <a:ext cx="1143000" cy="1905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675" y="257175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800" y="1943100"/>
            <a:ext cx="1143000" cy="1905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6325" y="2571750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4550" y="1943100"/>
            <a:ext cx="1143000" cy="1905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3175" y="2571750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63300" y="1943100"/>
            <a:ext cx="1028700" cy="1905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53825" y="2571750"/>
            <a:ext cx="361950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0050" y="2895600"/>
            <a:ext cx="285750" cy="28575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8800" y="2895600"/>
            <a:ext cx="285750" cy="2857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77550" y="2895600"/>
            <a:ext cx="285750" cy="2857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43800" y="2705100"/>
            <a:ext cx="3238500" cy="381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8750" y="2476500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4552950"/>
            <a:ext cx="5219700" cy="8382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53200" y="4733925"/>
            <a:ext cx="133350" cy="1714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Pitfall 7 - Cultural Friction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685800" y="1181100"/>
            <a:ext cx="560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Mistake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571500" y="1790700"/>
            <a:ext cx="5219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Failing to manage the cultural shift required to formalise informal controls and processes.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685800" y="2743200"/>
            <a:ext cx="560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Risk</a:t>
            </a:r>
            <a:endParaRPr lang="en-US" sz="1800" dirty="0"/>
          </a:p>
        </p:txBody>
      </p:sp>
      <p:sp>
        <p:nvSpPr>
          <p:cNvPr id="28" name="Text 4"/>
          <p:cNvSpPr/>
          <p:nvPr/>
        </p:nvSpPr>
        <p:spPr>
          <a:xfrm>
            <a:off x="571500" y="3352800"/>
            <a:ext cx="5219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Operational friction and resistance, particularly when engaging a broad spectrum of typically siloed stakeholders.</a:t>
            </a:r>
            <a:endParaRPr lang="en-US" sz="1350" dirty="0"/>
          </a:p>
        </p:txBody>
      </p:sp>
      <p:sp>
        <p:nvSpPr>
          <p:cNvPr id="29" name="Text 5"/>
          <p:cNvSpPr/>
          <p:nvPr/>
        </p:nvSpPr>
        <p:spPr>
          <a:xfrm>
            <a:off x="5878830" y="1371600"/>
            <a:ext cx="62636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Business Unit Cultural Barriers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7156996" y="2990850"/>
            <a:ext cx="6997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Finance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8458349" y="2990850"/>
            <a:ext cx="10054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Operations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9857482" y="2990850"/>
            <a:ext cx="10765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Compliance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11665744" y="2990850"/>
            <a:ext cx="1657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7219950" y="3105150"/>
            <a:ext cx="388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Cultural Resistance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6762750" y="4705350"/>
            <a:ext cx="49149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Key Insight: Successful P29 implementation requires breaking down silos and fostering a culture of controls.</a:t>
            </a:r>
            <a:endParaRPr lang="en-US" sz="1350" dirty="0"/>
          </a:p>
        </p:txBody>
      </p:sp>
      <p:sp>
        <p:nvSpPr>
          <p:cNvPr id="36" name="Text 12"/>
          <p:cNvSpPr/>
          <p:nvPr/>
        </p:nvSpPr>
        <p:spPr>
          <a:xfrm>
            <a:off x="11426726" y="6515100"/>
            <a:ext cx="4611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12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096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4629150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771775"/>
            <a:ext cx="17145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162300"/>
            <a:ext cx="4629150" cy="914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0" y="1181100"/>
            <a:ext cx="3209925" cy="38576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263" y="1371600"/>
            <a:ext cx="342900" cy="457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250" y="237172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250" y="271462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50" y="305752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9250" y="36290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9250" y="4429125"/>
            <a:ext cx="2828925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9250" y="4429125"/>
            <a:ext cx="2263080" cy="228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01075" y="1181100"/>
            <a:ext cx="3209925" cy="385762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77438" y="13716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91575" y="237172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91575" y="271462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91575" y="305752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91575" y="340042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91575" y="4429125"/>
            <a:ext cx="2828925" cy="2286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91575" y="4429125"/>
            <a:ext cx="565696" cy="2286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5267325"/>
            <a:ext cx="11430000" cy="5715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36899" y="5448300"/>
            <a:ext cx="152400" cy="1714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93176" y="5448300"/>
            <a:ext cx="161925" cy="17145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Pitfall 8 - Tech Debt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685800" y="1181100"/>
            <a:ext cx="4629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Mistake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571500" y="1790700"/>
            <a:ext cx="42481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Relying on basic tools for the complexity and volume of assurance evidence needed.</a:t>
            </a:r>
            <a:endParaRPr lang="en-US" sz="1350" dirty="0"/>
          </a:p>
        </p:txBody>
      </p:sp>
      <p:sp>
        <p:nvSpPr>
          <p:cNvPr id="30" name="Text 3"/>
          <p:cNvSpPr/>
          <p:nvPr/>
        </p:nvSpPr>
        <p:spPr>
          <a:xfrm>
            <a:off x="628650" y="2743200"/>
            <a:ext cx="4629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Solution</a:t>
            </a:r>
            <a:endParaRPr lang="en-US" sz="1800" dirty="0"/>
          </a:p>
        </p:txBody>
      </p:sp>
      <p:sp>
        <p:nvSpPr>
          <p:cNvPr id="31" name="Text 4"/>
          <p:cNvSpPr/>
          <p:nvPr/>
        </p:nvSpPr>
        <p:spPr>
          <a:xfrm>
            <a:off x="571500" y="3352800"/>
            <a:ext cx="42481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 GRC technology platforms are essential for confident board declarations.</a:t>
            </a:r>
            <a:endParaRPr lang="en-US" sz="1350" dirty="0"/>
          </a:p>
        </p:txBody>
      </p:sp>
      <p:sp>
        <p:nvSpPr>
          <p:cNvPr id="32" name="Text 5"/>
          <p:cNvSpPr/>
          <p:nvPr/>
        </p:nvSpPr>
        <p:spPr>
          <a:xfrm>
            <a:off x="5146358" y="1914525"/>
            <a:ext cx="33947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Manual Processes</a:t>
            </a:r>
            <a:endParaRPr lang="en-US" sz="1500" dirty="0"/>
          </a:p>
        </p:txBody>
      </p:sp>
      <p:sp>
        <p:nvSpPr>
          <p:cNvPr id="33" name="Text 6"/>
          <p:cNvSpPr/>
          <p:nvPr/>
        </p:nvSpPr>
        <p:spPr>
          <a:xfrm>
            <a:off x="5657850" y="2333625"/>
            <a:ext cx="29196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Time-consuming data collection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5657850" y="2676525"/>
            <a:ext cx="291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Error-prone manual calculations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5657850" y="3019425"/>
            <a:ext cx="26003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Inconsistent data across spreadsheets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5657850" y="3590925"/>
            <a:ext cx="26003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Unable to meet real-time requirements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5429250" y="4200525"/>
            <a:ext cx="33947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Technology Maturity</a:t>
            </a:r>
            <a:endParaRPr lang="en-US" sz="1050" dirty="0"/>
          </a:p>
        </p:txBody>
      </p:sp>
      <p:sp>
        <p:nvSpPr>
          <p:cNvPr id="38" name="Text 11"/>
          <p:cNvSpPr/>
          <p:nvPr/>
        </p:nvSpPr>
        <p:spPr>
          <a:xfrm>
            <a:off x="5429250" y="4695825"/>
            <a:ext cx="74473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Basic Tools</a:t>
            </a:r>
            <a:endParaRPr lang="en-US" sz="900" dirty="0"/>
          </a:p>
        </p:txBody>
      </p:sp>
      <p:sp>
        <p:nvSpPr>
          <p:cNvPr id="39" name="Text 12"/>
          <p:cNvSpPr/>
          <p:nvPr/>
        </p:nvSpPr>
        <p:spPr>
          <a:xfrm>
            <a:off x="7330976" y="4695825"/>
            <a:ext cx="111263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Legacy Systems</a:t>
            </a:r>
            <a:endParaRPr lang="en-US" sz="900" dirty="0"/>
          </a:p>
        </p:txBody>
      </p:sp>
      <p:sp>
        <p:nvSpPr>
          <p:cNvPr id="40" name="Text 13"/>
          <p:cNvSpPr/>
          <p:nvPr/>
        </p:nvSpPr>
        <p:spPr>
          <a:xfrm>
            <a:off x="8508683" y="1914525"/>
            <a:ext cx="33947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 GRC Platform</a:t>
            </a:r>
            <a:endParaRPr lang="en-US" sz="1500" dirty="0"/>
          </a:p>
        </p:txBody>
      </p:sp>
      <p:sp>
        <p:nvSpPr>
          <p:cNvPr id="41" name="Text 14"/>
          <p:cNvSpPr/>
          <p:nvPr/>
        </p:nvSpPr>
        <p:spPr>
          <a:xfrm>
            <a:off x="9020175" y="2333625"/>
            <a:ext cx="23994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control testing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9020175" y="2676525"/>
            <a:ext cx="23808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Consistent, real-time data</a:t>
            </a:r>
            <a:endParaRPr lang="en-US" sz="1200" dirty="0"/>
          </a:p>
        </p:txBody>
      </p:sp>
      <p:sp>
        <p:nvSpPr>
          <p:cNvPr id="43" name="Text 16"/>
          <p:cNvSpPr/>
          <p:nvPr/>
        </p:nvSpPr>
        <p:spPr>
          <a:xfrm>
            <a:off x="9020175" y="3019425"/>
            <a:ext cx="27764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Centralized control framework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9020175" y="3362325"/>
            <a:ext cx="2656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Confident board declarations</a:t>
            </a:r>
            <a:endParaRPr lang="en-US" sz="1200" dirty="0"/>
          </a:p>
        </p:txBody>
      </p:sp>
      <p:sp>
        <p:nvSpPr>
          <p:cNvPr id="45" name="Text 18"/>
          <p:cNvSpPr/>
          <p:nvPr/>
        </p:nvSpPr>
        <p:spPr>
          <a:xfrm>
            <a:off x="8791575" y="4200525"/>
            <a:ext cx="33947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Technology Maturity</a:t>
            </a:r>
            <a:endParaRPr lang="en-US" sz="1050" dirty="0"/>
          </a:p>
        </p:txBody>
      </p:sp>
      <p:sp>
        <p:nvSpPr>
          <p:cNvPr id="46" name="Text 19"/>
          <p:cNvSpPr/>
          <p:nvPr/>
        </p:nvSpPr>
        <p:spPr>
          <a:xfrm>
            <a:off x="8791575" y="4695825"/>
            <a:ext cx="105245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 GRC</a:t>
            </a:r>
            <a:endParaRPr lang="en-US" sz="900" dirty="0"/>
          </a:p>
        </p:txBody>
      </p:sp>
      <p:sp>
        <p:nvSpPr>
          <p:cNvPr id="47" name="Text 20"/>
          <p:cNvSpPr/>
          <p:nvPr/>
        </p:nvSpPr>
        <p:spPr>
          <a:xfrm>
            <a:off x="10722918" y="4695825"/>
            <a:ext cx="107709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 Automation</a:t>
            </a:r>
            <a:endParaRPr lang="en-US" sz="900" dirty="0"/>
          </a:p>
        </p:txBody>
      </p:sp>
      <p:sp>
        <p:nvSpPr>
          <p:cNvPr id="48" name="Text 21"/>
          <p:cNvSpPr/>
          <p:nvPr/>
        </p:nvSpPr>
        <p:spPr>
          <a:xfrm>
            <a:off x="-579120" y="5419725"/>
            <a:ext cx="133502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requirement for consistent, real-time data makes manual methods obsolete. </a:t>
            </a:r>
            <a:endParaRPr lang="en-US" sz="1350" dirty="0"/>
          </a:p>
        </p:txBody>
      </p:sp>
      <p:sp>
        <p:nvSpPr>
          <p:cNvPr id="49" name="Text 22"/>
          <p:cNvSpPr/>
          <p:nvPr/>
        </p:nvSpPr>
        <p:spPr>
          <a:xfrm>
            <a:off x="11426726" y="6515100"/>
            <a:ext cx="4611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12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2025-11-17T22:23:45Z</dcterms:created>
  <dcterms:modified xsi:type="dcterms:W3CDTF">2025-11-17T22:23:45Z</dcterms:modified>
</cp:coreProperties>
</file>